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5" r:id="rId18"/>
    <p:sldId id="290" r:id="rId19"/>
    <p:sldId id="273" r:id="rId20"/>
    <p:sldId id="274" r:id="rId21"/>
    <p:sldId id="275" r:id="rId22"/>
    <p:sldId id="276" r:id="rId23"/>
    <p:sldId id="277" r:id="rId24"/>
    <p:sldId id="288" r:id="rId25"/>
    <p:sldId id="278" r:id="rId26"/>
    <p:sldId id="289" r:id="rId27"/>
    <p:sldId id="279" r:id="rId28"/>
    <p:sldId id="280" r:id="rId29"/>
    <p:sldId id="282" r:id="rId30"/>
    <p:sldId id="28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3A230C"/>
    <a:srgbClr val="262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09/01/2025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09/01/2025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09/01/2025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09/01/2025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09/01/2025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09/01/2025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09/01/2025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09/01/2025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09/01/2025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09/01/2025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09/01/2025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09/01/2025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rgbClr val="3A230C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C2D25F7-FA76-48A6-BA8B-29F7AC145F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7057" y="3855669"/>
            <a:ext cx="8637072" cy="1276770"/>
          </a:xfrm>
          <a:solidFill>
            <a:srgbClr val="FFFF66"/>
          </a:solidFill>
        </p:spPr>
        <p:txBody>
          <a:bodyPr>
            <a:normAutofit/>
          </a:bodyPr>
          <a:lstStyle/>
          <a:p>
            <a:pPr algn="ctr"/>
            <a:r>
              <a:rPr lang="en-US" b="1" dirty="0"/>
              <a:t>A public school under the law on special education attended by people with serious, multiple and complex disabilities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832D5B-AF6D-486E-A74C-71BAA2FC7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335" y="581891"/>
            <a:ext cx="10390909" cy="2768138"/>
          </a:xfrm>
          <a:noFill/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“AGIOS </a:t>
            </a:r>
            <a:r>
              <a:rPr lang="en-US" b="1" smtClean="0"/>
              <a:t>spYridonas</a:t>
            </a:r>
            <a:r>
              <a:rPr lang="en-US" b="1" dirty="0"/>
              <a:t>” SPECIAL SCHOOL </a:t>
            </a:r>
          </a:p>
        </p:txBody>
      </p:sp>
      <p:pic>
        <p:nvPicPr>
          <p:cNvPr id="4" name="Picture 3" descr="F:\Pics\New Logo[2].jpg"/>
          <p:cNvPicPr/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0" t="22542" r="25793" b="27444"/>
          <a:stretch>
            <a:fillRect/>
          </a:stretch>
        </p:blipFill>
        <p:spPr bwMode="auto">
          <a:xfrm>
            <a:off x="959111" y="512271"/>
            <a:ext cx="1328420" cy="121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New Logo (1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943" y="675148"/>
            <a:ext cx="1089314" cy="1048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56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A43BA-D649-42CC-B1CD-AA4653DA0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4C279-4CD6-4A3B-9FBA-457790687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1 Director</a:t>
            </a:r>
          </a:p>
          <a:p>
            <a:pPr algn="ctr"/>
            <a:r>
              <a:rPr lang="en-US" sz="4400" dirty="0"/>
              <a:t>3 Assistant Directors</a:t>
            </a:r>
          </a:p>
        </p:txBody>
      </p:sp>
    </p:spTree>
    <p:extLst>
      <p:ext uri="{BB962C8B-B14F-4D97-AF65-F5344CB8AC3E}">
        <p14:creationId xmlns:p14="http://schemas.microsoft.com/office/powerpoint/2010/main" val="52361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8FA6E-282B-46FE-9DBA-0AB07FEBB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Educational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735A3-952D-4FAC-BE9A-221E104A4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107172"/>
            <a:ext cx="9603275" cy="345061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16 Special Teachers (16 classrooms)</a:t>
            </a:r>
          </a:p>
          <a:p>
            <a:pPr algn="ctr"/>
            <a:r>
              <a:rPr lang="en-US" sz="3200" dirty="0"/>
              <a:t>6 Special physical education teachers</a:t>
            </a:r>
          </a:p>
          <a:p>
            <a:pPr algn="ctr"/>
            <a:r>
              <a:rPr lang="en-US" sz="3200" dirty="0"/>
              <a:t>3 Technical education teachers</a:t>
            </a:r>
          </a:p>
          <a:p>
            <a:pPr algn="ctr"/>
            <a:r>
              <a:rPr lang="en-US" sz="3200" dirty="0"/>
              <a:t>1 costume designer teacher</a:t>
            </a:r>
          </a:p>
          <a:p>
            <a:pPr algn="ctr"/>
            <a:r>
              <a:rPr lang="en-US" sz="3200" dirty="0"/>
              <a:t>1 teacher of the blind</a:t>
            </a:r>
          </a:p>
          <a:p>
            <a:pPr marL="0" indent="0" algn="ctr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60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F3E31-9D8A-4FDA-962C-65C05BCC3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therapists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9E289-D76C-43F1-8107-481E9182B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3600" dirty="0"/>
              <a:t>7 Physiotherapists</a:t>
            </a:r>
          </a:p>
          <a:p>
            <a:pPr algn="ctr"/>
            <a:r>
              <a:rPr lang="en-US" sz="3600" dirty="0"/>
              <a:t>7 Speech therapists</a:t>
            </a:r>
          </a:p>
          <a:p>
            <a:pPr algn="ctr"/>
            <a:r>
              <a:rPr lang="en-US" sz="3600" dirty="0"/>
              <a:t>8 Occupational therapists</a:t>
            </a:r>
          </a:p>
          <a:p>
            <a:pPr algn="ctr"/>
            <a:r>
              <a:rPr lang="en-US" sz="3600" dirty="0"/>
              <a:t>5 Music therapists</a:t>
            </a:r>
          </a:p>
          <a:p>
            <a:pPr algn="ctr"/>
            <a:r>
              <a:rPr lang="en-US" sz="3600" dirty="0"/>
              <a:t>1 Psychologist (once a week)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45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C92DF-E59B-4A67-B194-7170A6346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Support and coordination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02E77-3ECD-45F3-904A-BCF2A18D3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1 Secretary</a:t>
            </a:r>
          </a:p>
          <a:p>
            <a:pPr algn="ctr"/>
            <a:r>
              <a:rPr lang="en-US" sz="3200" dirty="0"/>
              <a:t>1 Nurse</a:t>
            </a:r>
          </a:p>
          <a:p>
            <a:pPr algn="ctr"/>
            <a:r>
              <a:rPr lang="en-US" sz="3200" dirty="0"/>
              <a:t>30 Teacher assistants</a:t>
            </a:r>
          </a:p>
          <a:p>
            <a:pPr algn="ctr"/>
            <a:r>
              <a:rPr lang="en-US" sz="3200" dirty="0"/>
              <a:t>3 cleaning staff</a:t>
            </a:r>
          </a:p>
          <a:p>
            <a:pPr algn="ctr"/>
            <a:r>
              <a:rPr lang="en-US" sz="3200" dirty="0"/>
              <a:t>3 Bus drivers</a:t>
            </a:r>
          </a:p>
        </p:txBody>
      </p:sp>
    </p:spTree>
    <p:extLst>
      <p:ext uri="{BB962C8B-B14F-4D97-AF65-F5344CB8AC3E}">
        <p14:creationId xmlns:p14="http://schemas.microsoft.com/office/powerpoint/2010/main" val="88795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14695-2CD4-40F1-93F8-3DFEA0CD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330" y="418050"/>
            <a:ext cx="9605635" cy="1059305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Expansion of the program with activities in the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69219-9D25-454F-B300-8E85DB487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2364" y="2010268"/>
            <a:ext cx="4645152" cy="344859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Household economy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B6A23-7FB6-46F1-8666-A8B47735D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1869" y="2017343"/>
            <a:ext cx="5898035" cy="3441520"/>
          </a:xfrm>
        </p:spPr>
        <p:txBody>
          <a:bodyPr/>
          <a:lstStyle/>
          <a:p>
            <a:r>
              <a:rPr lang="en-US" sz="3200" dirty="0"/>
              <a:t>Motor Activity Training Program (MATP)</a:t>
            </a:r>
          </a:p>
        </p:txBody>
      </p:sp>
      <p:pic>
        <p:nvPicPr>
          <p:cNvPr id="1026" name="Picture 2" descr="Μπορεί να είναι εικόνα ένα ή περισσότερα άτομα, άτομα που στέκονται και εσωτερικός χώρος">
            <a:extLst>
              <a:ext uri="{FF2B5EF4-FFF2-40B4-BE49-F238E27FC236}">
                <a16:creationId xmlns:a16="http://schemas.microsoft.com/office/drawing/2014/main" id="{503492DE-0B04-4507-B957-2894E7F64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069" y="2750101"/>
            <a:ext cx="4009573" cy="300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30" y="2660114"/>
            <a:ext cx="4009573" cy="300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2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1937A-3EE0-4C3D-98B9-2C854F8EEC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331" y="1041010"/>
            <a:ext cx="4467731" cy="4418464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Recycling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A74ACE-D06A-4AD7-8908-E8BC7306E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940" y="1041010"/>
            <a:ext cx="4645152" cy="344152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Dancing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91C65-48EB-49F5-964A-F4824DF06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10" y="2448012"/>
            <a:ext cx="4645152" cy="3483864"/>
          </a:xfrm>
          <a:prstGeom prst="rect">
            <a:avLst/>
          </a:prstGeom>
        </p:spPr>
      </p:pic>
      <p:pic>
        <p:nvPicPr>
          <p:cNvPr id="2050" name="Picture 2" descr="Μπορεί να είναι εικόνα 6 άτομα">
            <a:extLst>
              <a:ext uri="{FF2B5EF4-FFF2-40B4-BE49-F238E27FC236}">
                <a16:creationId xmlns:a16="http://schemas.microsoft.com/office/drawing/2014/main" id="{F9216FD3-4BC2-4486-88B7-94839B143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771" y="2448012"/>
            <a:ext cx="4645152" cy="34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11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DD0D4-D446-4B40-A9EA-E4E2443D9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8630" y="894512"/>
            <a:ext cx="4645152" cy="3448595"/>
          </a:xfrm>
        </p:spPr>
        <p:txBody>
          <a:bodyPr>
            <a:normAutofit/>
          </a:bodyPr>
          <a:lstStyle/>
          <a:p>
            <a:r>
              <a:rPr lang="en-US" sz="3200" dirty="0"/>
              <a:t>Attention Autism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5323E-D910-4187-A163-7C160A65E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2200" y="901587"/>
            <a:ext cx="4645152" cy="3441520"/>
          </a:xfrm>
        </p:spPr>
        <p:txBody>
          <a:bodyPr/>
          <a:lstStyle/>
          <a:p>
            <a:r>
              <a:rPr lang="en-US" sz="3200" dirty="0"/>
              <a:t>Gardening / Greenhouse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97" y="2171937"/>
            <a:ext cx="2611546" cy="3482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04" y="2112025"/>
            <a:ext cx="2701412" cy="360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EAD1F-CAA2-53CE-443C-273365CFA8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3137" y="879699"/>
            <a:ext cx="4645152" cy="3448595"/>
          </a:xfrm>
        </p:spPr>
        <p:txBody>
          <a:bodyPr>
            <a:normAutofit/>
          </a:bodyPr>
          <a:lstStyle/>
          <a:p>
            <a:r>
              <a:rPr lang="en-US" sz="3200" dirty="0"/>
              <a:t>Young Athletes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F6D38B9-66DB-A6C3-3EBE-39697676EA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1546" y="2017713"/>
            <a:ext cx="4588933" cy="3441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01" y="2017713"/>
            <a:ext cx="2495243" cy="3745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82" y="2222695"/>
            <a:ext cx="2965577" cy="278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1587617-1CD9-4BB4-8FDB-02547523FB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2359BEA-F467-446B-9ED2-7DE4AE3940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E3E791-D6C2-914D-F195-B93FA5390250}"/>
              </a:ext>
            </a:extLst>
          </p:cNvPr>
          <p:cNvSpPr txBox="1"/>
          <p:nvPr/>
        </p:nvSpPr>
        <p:spPr>
          <a:xfrm>
            <a:off x="1776729" y="4459039"/>
            <a:ext cx="8643011" cy="55152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>
                <a:latin typeface="+mj-lt"/>
                <a:ea typeface="+mj-ea"/>
                <a:cs typeface="+mj-cs"/>
              </a:rPr>
              <a:t>Theatrical education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8028A0-4DB1-9DAE-1B8B-4CDF2DBBF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65" y="1278460"/>
            <a:ext cx="5238414" cy="294660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7C4A58F-EDCB-42E6-BB21-2D410EF078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CEF18BD6-B169-4CEE-BB3D-71DFD6A833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253CD2-F713-407C-B979-22CDBA5319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A5EF6CD-CC4E-7C9A-8C32-64B9EFA55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070" y="1289890"/>
            <a:ext cx="5765701" cy="293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3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B707A-088B-466B-997D-5FDFBE70A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3078" y="939133"/>
            <a:ext cx="4645152" cy="344859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Botanic garden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32667-B7B2-4137-87BF-3BD5D573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3770" y="946208"/>
            <a:ext cx="4645152" cy="344152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Prevocational training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42" y="2363373"/>
            <a:ext cx="4032298" cy="3024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30" y="2166635"/>
            <a:ext cx="2027495" cy="3417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8907" y="2586361"/>
            <a:ext cx="3417242" cy="25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38789-F918-4260-BF07-84CA744FB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Population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4298E-1539-4371-9EED-28FDF3179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119 students</a:t>
            </a:r>
          </a:p>
          <a:p>
            <a:pPr algn="ctr"/>
            <a:r>
              <a:rPr lang="en-US" sz="4400" dirty="0"/>
              <a:t>31 girls</a:t>
            </a:r>
          </a:p>
          <a:p>
            <a:pPr algn="ctr"/>
            <a:r>
              <a:rPr lang="en-US" sz="4400" dirty="0"/>
              <a:t>88 </a:t>
            </a:r>
            <a:r>
              <a:rPr lang="en-US" sz="4400" u="sng" dirty="0"/>
              <a:t>boys</a:t>
            </a:r>
          </a:p>
        </p:txBody>
      </p:sp>
    </p:spTree>
    <p:extLst>
      <p:ext uri="{BB962C8B-B14F-4D97-AF65-F5344CB8AC3E}">
        <p14:creationId xmlns:p14="http://schemas.microsoft.com/office/powerpoint/2010/main" val="142364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F6621CF-F493-40D5-98AE-24A9D3AD43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0"/>
            <a:ext cx="12194875" cy="49502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2B25A4-4120-4336-9480-185C1BD8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896" y="643467"/>
            <a:ext cx="5975956" cy="412754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/>
              <a:t>Expansion of the program with activities outside of the school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DEE02A-D296-42EA-88F5-7803F69CEE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4950269"/>
            <a:ext cx="12191695" cy="19077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EC521-C5EF-42B9-A230-3799EB6BA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8896" y="5118231"/>
            <a:ext cx="5975956" cy="977621"/>
          </a:xfrm>
        </p:spPr>
        <p:txBody>
          <a:bodyPr vert="horz" lIns="91440" tIns="91440" rIns="91440" bIns="91440" rtlCol="0">
            <a:normAutofit/>
          </a:bodyPr>
          <a:lstStyle/>
          <a:p>
            <a:pPr marL="0" indent="0">
              <a:buNone/>
            </a:pPr>
            <a:r>
              <a:rPr lang="en-US" sz="1800" cap="all">
                <a:solidFill>
                  <a:srgbClr val="FFFFFF"/>
                </a:solidFill>
              </a:rPr>
              <a:t>Therapeutic horse back riding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1" r="142"/>
          <a:stretch/>
        </p:blipFill>
        <p:spPr>
          <a:xfrm>
            <a:off x="3179" y="-2"/>
            <a:ext cx="4651117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9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F6621CF-F493-40D5-98AE-24A9D3AD43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0"/>
            <a:ext cx="12194875" cy="49502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FEDEC-2693-4F37-B839-6ED6FE60E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896" y="643467"/>
            <a:ext cx="5975956" cy="412754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/>
              <a:t>Athletic truck and field athletic (special Olympics)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DEE02A-D296-42EA-88F5-7803F69CEE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4950269"/>
            <a:ext cx="12191695" cy="19077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1" r="21935" b="1"/>
          <a:stretch/>
        </p:blipFill>
        <p:spPr>
          <a:xfrm>
            <a:off x="3179" y="-2"/>
            <a:ext cx="4651117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8C4394-BE4E-4302-AF74-4781C6C66E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" r="31004"/>
          <a:stretch/>
        </p:blipFill>
        <p:spPr>
          <a:xfrm>
            <a:off x="2" y="10"/>
            <a:ext cx="6094409" cy="6857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604"/>
          <a:stretch/>
        </p:blipFill>
        <p:spPr>
          <a:xfrm>
            <a:off x="6096051" y="10"/>
            <a:ext cx="609440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570D0D-2ED8-4624-A12F-F4938E994D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65702"/>
            <a:ext cx="12192001" cy="2291435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B4828B-575B-456F-A406-D96D4D795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027" y="4727606"/>
            <a:ext cx="9608678" cy="744349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E"/>
                </a:solidFill>
              </a:rPr>
              <a:t>hydrotherapy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34CDC0-507B-44FE-BE7F-C72504ADE3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88902" y="5660918"/>
            <a:ext cx="9609106" cy="0"/>
          </a:xfrm>
          <a:prstGeom prst="line">
            <a:avLst/>
          </a:prstGeom>
          <a:ln w="31750">
            <a:solidFill>
              <a:srgbClr val="5E88B8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00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2058">
            <a:extLst>
              <a:ext uri="{FF2B5EF4-FFF2-40B4-BE49-F238E27FC236}">
                <a16:creationId xmlns:a16="http://schemas.microsoft.com/office/drawing/2014/main" id="{785F1D78-FD9F-4432-B90E-00D863D4F3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2061" name="Picture 2060">
            <a:extLst>
              <a:ext uri="{FF2B5EF4-FFF2-40B4-BE49-F238E27FC236}">
                <a16:creationId xmlns:a16="http://schemas.microsoft.com/office/drawing/2014/main" id="{0F47C422-E141-4484-A58E-A1A3B656C5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36A0C8A2-5797-403D-A628-7C98BC65B0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Straight Connector 2064">
            <a:extLst>
              <a:ext uri="{FF2B5EF4-FFF2-40B4-BE49-F238E27FC236}">
                <a16:creationId xmlns:a16="http://schemas.microsoft.com/office/drawing/2014/main" id="{88AB1130-8367-405F-A4A7-3CBD2F2E1D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Μπορεί να είναι εικόνα 2 άτομα και άτομα που χαμογελούν">
            <a:extLst>
              <a:ext uri="{FF2B5EF4-FFF2-40B4-BE49-F238E27FC236}">
                <a16:creationId xmlns:a16="http://schemas.microsoft.com/office/drawing/2014/main" id="{D20A34DE-1965-4971-9EAB-9029802DE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r="2484"/>
          <a:stretch/>
        </p:blipFill>
        <p:spPr bwMode="auto">
          <a:xfrm>
            <a:off x="2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Μπορεί να είναι εικόνα 1 άτομο και χαμογελάει">
            <a:extLst>
              <a:ext uri="{FF2B5EF4-FFF2-40B4-BE49-F238E27FC236}">
                <a16:creationId xmlns:a16="http://schemas.microsoft.com/office/drawing/2014/main" id="{321861CA-6819-45A6-B57F-63628F01D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6"/>
          <a:stretch/>
        </p:blipFill>
        <p:spPr bwMode="auto">
          <a:xfrm>
            <a:off x="4063594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Μπορεί να είναι εικόνα 2 άτομα">
            <a:extLst>
              <a:ext uri="{FF2B5EF4-FFF2-40B4-BE49-F238E27FC236}">
                <a16:creationId xmlns:a16="http://schemas.microsoft.com/office/drawing/2014/main" id="{30EA6DBF-9E5A-43B6-8C32-261B912017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r="16823"/>
          <a:stretch/>
        </p:blipFill>
        <p:spPr bwMode="auto">
          <a:xfrm>
            <a:off x="8128407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030FB4E9-4A39-4A2F-B431-463D1E7CE0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7759" y="4411985"/>
            <a:ext cx="9616484" cy="1728068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90309C-8E3D-46F7-BBED-446ED528D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864" y="4571369"/>
            <a:ext cx="9288885" cy="763516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sz="2400">
                <a:solidFill>
                  <a:srgbClr val="FFFFFE"/>
                </a:solidFill>
              </a:rPr>
              <a:t>Swimming</a:t>
            </a:r>
            <a:br>
              <a:rPr lang="en-US" sz="2400">
                <a:solidFill>
                  <a:srgbClr val="FFFFFE"/>
                </a:solidFill>
              </a:rPr>
            </a:br>
            <a:endParaRPr lang="en-US" sz="2400">
              <a:solidFill>
                <a:srgbClr val="FFFFFE"/>
              </a:solidFill>
            </a:endParaRP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3BFA02F7-35F6-420F-AE3E-2A575D6C6F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865" y="5439466"/>
            <a:ext cx="9288885" cy="0"/>
          </a:xfrm>
          <a:prstGeom prst="line">
            <a:avLst/>
          </a:prstGeom>
          <a:ln w="31750">
            <a:solidFill>
              <a:srgbClr val="DAB17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49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Floorball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431" y="2152069"/>
            <a:ext cx="2587228" cy="34496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133" y="2168993"/>
            <a:ext cx="4521200" cy="339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58" y="2168993"/>
            <a:ext cx="2529557" cy="337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3FC2C54-7B45-404D-A519-1BF7DD18D3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5017EA-9B66-4D89-A855-823DFCDE93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41A41A-D714-4F7E-A8AF-D83C6CF071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10BEE2E-3B4C-4FB1-AAEE-BEA7CD2E79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DCC7F73-1D1C-480E-AD68-2FDD1BA9C3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448699A-78D5-4E92-A634-7A718C3BC0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67036-B9A7-4FFA-B232-584266F71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729" y="4459039"/>
            <a:ext cx="8643011" cy="5515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800"/>
              <a:t>Partial attendance in technical schools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347BD2-4B39-4E38-AAB5-CC71876922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45672" y="323838"/>
            <a:ext cx="9299965" cy="3652791"/>
            <a:chOff x="7639235" y="600024"/>
            <a:chExt cx="3898557" cy="522248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D408836-B1CB-49E8-AA9F-5DCD269472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39235" y="600024"/>
              <a:ext cx="3898557" cy="5222486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12850A7-78CE-4198-8966-566E628A23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0263" y="1062693"/>
              <a:ext cx="3635738" cy="429234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8" r="23560" b="1"/>
          <a:stretch/>
        </p:blipFill>
        <p:spPr>
          <a:xfrm>
            <a:off x="2079934" y="963739"/>
            <a:ext cx="1874519" cy="23682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15D6D1-60F5-0875-42DF-2580E499CB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6" b="5238"/>
          <a:stretch/>
        </p:blipFill>
        <p:spPr>
          <a:xfrm>
            <a:off x="4116605" y="963739"/>
            <a:ext cx="1874519" cy="236829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8" b="-6"/>
          <a:stretch/>
        </p:blipFill>
        <p:spPr>
          <a:xfrm rot="5400000">
            <a:off x="5906387" y="1210627"/>
            <a:ext cx="2368296" cy="1874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C17AA-F92E-02F1-40D9-4E89E3D083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6" b="5238"/>
          <a:stretch/>
        </p:blipFill>
        <p:spPr>
          <a:xfrm>
            <a:off x="8224702" y="963739"/>
            <a:ext cx="2001915" cy="252925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F995AF5-719A-47D0-AC53-B446978ACF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0018F5B0-60EB-4180-B256-FDC26620FD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DA5D95E-757A-40EB-B0BD-A1362DCEE3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83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EA869E1-F851-4A52-92F5-77E592B76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083AD55-8296-44BD-8E14-DD2DDBC351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BF46B26-15FC-4C5A-94FA-AE9ED64B5C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12F6065-5345-44BD-B66E-5487CCD7A9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CF01C60C-5370-4857-B0F8-2D0AA55799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4808EA-25A8-46EF-8EB7-883460B07B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5CBA8C-5B58-D364-7E62-09E4E72DD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1406" y="1474969"/>
            <a:ext cx="3026558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300"/>
              <a:t>Partial attendance in music school 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11D3425-E0B5-4756-A973-1E160EBCCF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720" y="3526496"/>
            <a:ext cx="302361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8BE30C0-EE45-CFFF-92C4-657348EF8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59" y="481108"/>
            <a:ext cx="2909842" cy="5150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" r="1" b="15678"/>
          <a:stretch/>
        </p:blipFill>
        <p:spPr>
          <a:xfrm>
            <a:off x="4594997" y="486823"/>
            <a:ext cx="3492843" cy="515016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414B9DA-9D62-473B-88B9-9B43B9E03D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D37A4E5-05B8-4EAF-8250-2CA7DB86C4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80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4106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4109" name="Picture 4108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111" name="Straight Connector 4110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3" name="Straight Connector 4112">
            <a:extLst>
              <a:ext uri="{FF2B5EF4-FFF2-40B4-BE49-F238E27FC236}">
                <a16:creationId xmlns:a16="http://schemas.microsoft.com/office/drawing/2014/main" id="{CC87E76A-8F50-413D-9BFC-C5A1525BD9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115" name="Rectangle 4114">
            <a:extLst>
              <a:ext uri="{FF2B5EF4-FFF2-40B4-BE49-F238E27FC236}">
                <a16:creationId xmlns:a16="http://schemas.microsoft.com/office/drawing/2014/main" id="{0F28EA84-13B4-4494-A4D3-8DE462FF0E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7" name="Rectangle 4116">
            <a:extLst>
              <a:ext uri="{FF2B5EF4-FFF2-40B4-BE49-F238E27FC236}">
                <a16:creationId xmlns:a16="http://schemas.microsoft.com/office/drawing/2014/main" id="{6BEB1B24-66CE-4D63-A39D-2D1B481DF9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0FD03C-A1D2-4944-9642-0F149ECD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My town</a:t>
            </a:r>
          </a:p>
        </p:txBody>
      </p:sp>
      <p:cxnSp>
        <p:nvCxnSpPr>
          <p:cNvPr id="4119" name="Straight Connector 4118">
            <a:extLst>
              <a:ext uri="{FF2B5EF4-FFF2-40B4-BE49-F238E27FC236}">
                <a16:creationId xmlns:a16="http://schemas.microsoft.com/office/drawing/2014/main" id="{78DE337D-1DBA-4536-8145-B43EE65C74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Μπορεί να είναι εικόνα 2 άτομα και άτομα που χαμογελούν">
            <a:extLst>
              <a:ext uri="{FF2B5EF4-FFF2-40B4-BE49-F238E27FC236}">
                <a16:creationId xmlns:a16="http://schemas.microsoft.com/office/drawing/2014/main" id="{47826CA5-26D5-4A71-85ED-DFD5BB7EDF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3677" y="481108"/>
            <a:ext cx="2664754" cy="51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Δεν υπάρχει διαθέσιμη περιγραφή για τη φωτογραφία.">
            <a:extLst>
              <a:ext uri="{FF2B5EF4-FFF2-40B4-BE49-F238E27FC236}">
                <a16:creationId xmlns:a16="http://schemas.microsoft.com/office/drawing/2014/main" id="{D348C0E4-6108-4C0F-B910-AB9E9D37B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5473" y="481108"/>
            <a:ext cx="1868930" cy="2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Μπορεί να είναι εικόνα 3 άτομα">
            <a:extLst>
              <a:ext uri="{FF2B5EF4-FFF2-40B4-BE49-F238E27FC236}">
                <a16:creationId xmlns:a16="http://schemas.microsoft.com/office/drawing/2014/main" id="{09CDC5CC-3C0B-4A9C-AA3E-6530A33B0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8364" y="3138486"/>
            <a:ext cx="3322542" cy="2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4120">
            <a:extLst>
              <a:ext uri="{FF2B5EF4-FFF2-40B4-BE49-F238E27FC236}">
                <a16:creationId xmlns:a16="http://schemas.microsoft.com/office/drawing/2014/main" id="{E7233926-059A-41AD-A9F2-56552CF4FF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123" name="Straight Connector 4122">
            <a:extLst>
              <a:ext uri="{FF2B5EF4-FFF2-40B4-BE49-F238E27FC236}">
                <a16:creationId xmlns:a16="http://schemas.microsoft.com/office/drawing/2014/main" id="{C13C145E-93D4-481E-92DC-736D9EBA37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0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05CFAD9-EABE-4F83-B098-604752164E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99610E4-6194-4817-B152-498995E771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885E9F4-7DB6-4B77-B1FF-80BFCE8127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B639A2B-C30C-4F6F-B847-6960F3CF8A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D9926FA0-8ED1-4F3A-B23B-FD94D82C74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A102CD9-C25A-4A86-B9D3-D7280D9142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8B6E3-A291-4284-9610-1016D0C31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57" y="2494620"/>
            <a:ext cx="2823919" cy="1868760"/>
          </a:xfrm>
        </p:spPr>
        <p:txBody>
          <a:bodyPr vert="horz" lIns="91440" tIns="45720" rIns="91440" bIns="0" rtlCol="0" anchor="b">
            <a:noAutofit/>
          </a:bodyPr>
          <a:lstStyle/>
          <a:p>
            <a:r>
              <a:rPr lang="en-US" sz="2800" dirty="0"/>
              <a:t>Social and recreational activities (visits, excursions, recreational events inside and outside school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" r="38297"/>
          <a:stretch/>
        </p:blipFill>
        <p:spPr>
          <a:xfrm rot="5400000">
            <a:off x="6662348" y="2837106"/>
            <a:ext cx="2491907" cy="3053009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0676B93-40FB-4FA7-8E89-C24B7B1F8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B0EBAAF-8C40-BD3B-B106-0CF79D72E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015" y="976670"/>
            <a:ext cx="2696008" cy="3594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1" b="13143"/>
          <a:stretch/>
        </p:blipFill>
        <p:spPr>
          <a:xfrm>
            <a:off x="6384261" y="282102"/>
            <a:ext cx="3053009" cy="249190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509D85C-1896-4695-A144-B562AFC58E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D9F55CD-CB1D-4CB9-98D3-2BC602BC43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2D27478-5FFD-24D6-EEC6-44540CD39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209" y="881893"/>
            <a:ext cx="2823919" cy="376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0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785F1D78-FD9F-4432-B90E-00D863D4F3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F47C422-E141-4484-A58E-A1A3B656C5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6A0C8A2-5797-403D-A628-7C98BC65B0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8AB1130-8367-405F-A4A7-3CBD2F2E1D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5DC2A66D-04C5-4863-B178-BC5DE40038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946B4A0-29D4-4880-9889-89F5BBD80A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147A0-92D5-4830-87E8-A63F3B6A5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476" y="1468464"/>
            <a:ext cx="2858835" cy="1873219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500" b="1" dirty="0"/>
              <a:t>Cooperation with elementary and high schools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585E792-CEBC-4373-81F2-039BFFF70E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9418" y="477854"/>
            <a:ext cx="3690924" cy="1899398"/>
            <a:chOff x="7807230" y="2012810"/>
            <a:chExt cx="3251252" cy="3459865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DB1B3CE-CEF6-4850-8897-9181A18CE5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76C4F26-A102-41C2-B9F3-232D5D1D18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748881C-F376-2A0F-B652-3F7178B33B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7" r="1607" b="-3"/>
          <a:stretch/>
        </p:blipFill>
        <p:spPr>
          <a:xfrm>
            <a:off x="808859" y="637525"/>
            <a:ext cx="3360091" cy="1578294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DE6ABFB-93B7-4958-8605-49894A649C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0960" y="3526496"/>
            <a:ext cx="28444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A7C6096F-937B-4449-A0D5-E090BA83AD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132" y="5447610"/>
            <a:ext cx="163726" cy="164592"/>
          </a:xfrm>
          <a:prstGeom prst="rect">
            <a:avLst/>
          </a:prstGeom>
          <a:solidFill>
            <a:srgbClr val="FF26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B3D3549-2708-43E0-AFB7-2BC55A61D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9509" y="2542318"/>
            <a:ext cx="3690924" cy="3074978"/>
            <a:chOff x="7807230" y="2012810"/>
            <a:chExt cx="3251252" cy="3459865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43D0E13-CC55-4F7E-9992-0FA9D43F1A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412843C-67D1-4623-A285-21A9C7F1CE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E1443AA-42A4-E335-1DDD-E582CBD047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471" r="2" b="32618"/>
          <a:stretch/>
        </p:blipFill>
        <p:spPr>
          <a:xfrm>
            <a:off x="808859" y="2706910"/>
            <a:ext cx="3357848" cy="2740699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D71ACE82-9EC4-4063-B534-2547CFA027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94158" y="465668"/>
            <a:ext cx="3695099" cy="5156200"/>
            <a:chOff x="7807230" y="2012810"/>
            <a:chExt cx="3251252" cy="3459865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B2CA19F-0B4B-4FA6-985A-F983AA693E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A049034-755E-424A-A61B-6E70DE1C1B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r="42714"/>
          <a:stretch/>
        </p:blipFill>
        <p:spPr>
          <a:xfrm>
            <a:off x="4659364" y="637525"/>
            <a:ext cx="3354726" cy="480902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B70FCFC-4BB1-43BA-8DDF-BE303581A2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44EFF15-ABBD-4B8B-AE77-EEF1FBEE59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99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3AE02-30D1-4D13-81DD-5CC5A685D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288" y="789650"/>
            <a:ext cx="9605635" cy="609488"/>
          </a:xfrm>
        </p:spPr>
        <p:txBody>
          <a:bodyPr/>
          <a:lstStyle/>
          <a:p>
            <a:r>
              <a:rPr lang="en-US" dirty="0"/>
              <a:t>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21198-D53A-40AD-BC0E-DE664207B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856522"/>
          </a:xfrm>
        </p:spPr>
        <p:txBody>
          <a:bodyPr/>
          <a:lstStyle/>
          <a:p>
            <a:r>
              <a:rPr lang="en-US" dirty="0"/>
              <a:t>Mental handicapped</a:t>
            </a:r>
          </a:p>
          <a:p>
            <a:r>
              <a:rPr lang="en-US" dirty="0"/>
              <a:t>Cerebral palsy</a:t>
            </a:r>
          </a:p>
          <a:p>
            <a:r>
              <a:rPr lang="en-US" dirty="0"/>
              <a:t>Developmental disorders</a:t>
            </a:r>
          </a:p>
          <a:p>
            <a:r>
              <a:rPr lang="en-US" dirty="0"/>
              <a:t>Genetic syndromes</a:t>
            </a:r>
          </a:p>
          <a:p>
            <a:r>
              <a:rPr lang="en-US" dirty="0"/>
              <a:t>Autism spectrum disorders</a:t>
            </a:r>
          </a:p>
          <a:p>
            <a:r>
              <a:rPr lang="en-US" i="1" dirty="0">
                <a:solidFill>
                  <a:srgbClr val="0070C0"/>
                </a:solidFill>
              </a:rPr>
              <a:t>Psychiatric illnesses</a:t>
            </a:r>
          </a:p>
          <a:p>
            <a:r>
              <a:rPr lang="en-US" i="1" dirty="0">
                <a:solidFill>
                  <a:srgbClr val="0070C0"/>
                </a:solidFill>
              </a:rPr>
              <a:t>Children with delinquent </a:t>
            </a:r>
            <a:r>
              <a:rPr lang="en-US" i="1" dirty="0" err="1">
                <a:solidFill>
                  <a:srgbClr val="0070C0"/>
                </a:solidFill>
              </a:rPr>
              <a:t>behaviour</a:t>
            </a:r>
            <a:endParaRPr lang="en-US" i="1" dirty="0">
              <a:solidFill>
                <a:srgbClr val="0070C0"/>
              </a:solidFill>
            </a:endParaRP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D7475B-2517-46E4-8546-64A2E4E61C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Sensory impairments of vision and hearing</a:t>
            </a:r>
          </a:p>
          <a:p>
            <a:r>
              <a:rPr lang="en-US" dirty="0"/>
              <a:t>Epilepsy</a:t>
            </a:r>
          </a:p>
          <a:p>
            <a:r>
              <a:rPr lang="en-US" dirty="0"/>
              <a:t>Emotional difficulties</a:t>
            </a:r>
          </a:p>
          <a:p>
            <a:r>
              <a:rPr lang="en-US" dirty="0"/>
              <a:t>Mobility issues</a:t>
            </a:r>
          </a:p>
        </p:txBody>
      </p:sp>
    </p:spTree>
    <p:extLst>
      <p:ext uri="{BB962C8B-B14F-4D97-AF65-F5344CB8AC3E}">
        <p14:creationId xmlns:p14="http://schemas.microsoft.com/office/powerpoint/2010/main" val="218468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785F1D78-FD9F-4432-B90E-00D863D4F3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0F47C422-E141-4484-A58E-A1A3B656C5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36A0C8A2-5797-403D-A628-7C98BC65B0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8AB1130-8367-405F-A4A7-3CBD2F2E1D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31CC6409-1E40-441E-98D3-34A0118FAD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D637CE6-E6A7-4902-B4FF-B50CFEECAD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C8111-FB4C-4A82-A9D6-76719CC0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476" y="1468464"/>
            <a:ext cx="2858835" cy="1873219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dirty="0"/>
              <a:t>Employment/work experiences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84B8170-FF57-4AC9-ADF8-5EC11AA1EC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A34B18E-2187-4B02-A7A2-9A19993295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4E3C5DF-4EE1-4F58-9DB8-DAF653B86D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r="4460" b="-4"/>
          <a:stretch/>
        </p:blipFill>
        <p:spPr>
          <a:xfrm>
            <a:off x="1271223" y="1116345"/>
            <a:ext cx="1980590" cy="3866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r="2" b="2"/>
          <a:stretch/>
        </p:blipFill>
        <p:spPr>
          <a:xfrm>
            <a:off x="3415539" y="1114596"/>
            <a:ext cx="1980590" cy="386617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7" r="16400" b="-4"/>
          <a:stretch/>
        </p:blipFill>
        <p:spPr>
          <a:xfrm>
            <a:off x="5566045" y="1114596"/>
            <a:ext cx="1980590" cy="3866172"/>
          </a:xfrm>
          <a:prstGeom prst="rect">
            <a:avLst/>
          </a:prstGeom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82FB4BB-AE26-46EF-8A89-3930785A54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0960" y="3526496"/>
            <a:ext cx="28444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45A4CD85-FE5C-41AC-9E85-2C04473B4A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7B787B8-6033-42C2-A791-B89528D360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83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EF499-63C3-42C0-997A-DF0A5AE3E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60E5D-5EEE-40D6-9757-932898268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400" dirty="0"/>
              <a:t>Special education</a:t>
            </a:r>
          </a:p>
          <a:p>
            <a:pPr algn="ctr"/>
            <a:r>
              <a:rPr lang="en-US" sz="4400" dirty="0"/>
              <a:t>Treatment</a:t>
            </a:r>
          </a:p>
          <a:p>
            <a:pPr algn="ctr"/>
            <a:r>
              <a:rPr lang="en-US" sz="4400" dirty="0"/>
              <a:t>Care services</a:t>
            </a:r>
          </a:p>
        </p:txBody>
      </p:sp>
    </p:spTree>
    <p:extLst>
      <p:ext uri="{BB962C8B-B14F-4D97-AF65-F5344CB8AC3E}">
        <p14:creationId xmlns:p14="http://schemas.microsoft.com/office/powerpoint/2010/main" val="209803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10F55-1C82-421A-91E2-BDEB6AB48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District committee of special educational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56B43-A206-4FFA-B71C-A5AEFF678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Diagnostic assessment by a multidisciplinary team</a:t>
            </a:r>
          </a:p>
          <a:p>
            <a:r>
              <a:rPr lang="en-US" sz="2400" dirty="0"/>
              <a:t>Suggestions to the committee about the type of school the child should attend (considering pupil’s needs)</a:t>
            </a:r>
          </a:p>
          <a:p>
            <a:pPr lvl="1"/>
            <a:r>
              <a:rPr lang="en-US" sz="2000" dirty="0"/>
              <a:t>Full attendance</a:t>
            </a:r>
          </a:p>
          <a:p>
            <a:pPr lvl="1"/>
            <a:r>
              <a:rPr lang="en-US" sz="2000" dirty="0"/>
              <a:t>Partial attendance</a:t>
            </a:r>
          </a:p>
          <a:p>
            <a:pPr lvl="1"/>
            <a:r>
              <a:rPr lang="en-US" sz="2000" dirty="0"/>
              <a:t>Reassessment every 2 years</a:t>
            </a:r>
          </a:p>
        </p:txBody>
      </p:sp>
    </p:spTree>
    <p:extLst>
      <p:ext uri="{BB962C8B-B14F-4D97-AF65-F5344CB8AC3E}">
        <p14:creationId xmlns:p14="http://schemas.microsoft.com/office/powerpoint/2010/main" val="131263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9F48-AF30-424E-8C48-C07A19D8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Saint </a:t>
            </a:r>
            <a:r>
              <a:rPr lang="en-US" sz="5400" dirty="0" err="1"/>
              <a:t>spyridonas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902B2-040C-485A-8CDE-EB5B7A544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2982929"/>
          </a:xfrm>
        </p:spPr>
        <p:txBody>
          <a:bodyPr/>
          <a:lstStyle/>
          <a:p>
            <a:pPr algn="ctr"/>
            <a:r>
              <a:rPr lang="en-US" sz="3200" dirty="0"/>
              <a:t>Primary level</a:t>
            </a:r>
          </a:p>
          <a:p>
            <a:pPr marL="0" indent="0" algn="ctr">
              <a:buNone/>
            </a:pPr>
            <a:r>
              <a:rPr lang="en-US" dirty="0"/>
              <a:t>Addressed to pupils aged 6 – 12 years</a:t>
            </a:r>
          </a:p>
          <a:p>
            <a:pPr marL="0" indent="0" algn="ctr">
              <a:buNone/>
            </a:pPr>
            <a:r>
              <a:rPr lang="en-US" dirty="0"/>
              <a:t>8 classes</a:t>
            </a:r>
          </a:p>
          <a:p>
            <a:pPr marL="0" indent="0" algn="just">
              <a:buNone/>
            </a:pPr>
            <a:r>
              <a:rPr lang="en-US" sz="2800" dirty="0"/>
              <a:t>According to their needs and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A215D-8F0C-43CF-9752-222ADE789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4646" y="2017343"/>
            <a:ext cx="5244277" cy="2976464"/>
          </a:xfrm>
        </p:spPr>
        <p:txBody>
          <a:bodyPr/>
          <a:lstStyle/>
          <a:p>
            <a:pPr algn="ctr"/>
            <a:r>
              <a:rPr lang="en-US" sz="3200" dirty="0"/>
              <a:t>Secondary level</a:t>
            </a:r>
          </a:p>
          <a:p>
            <a:pPr marL="0" indent="0" algn="ctr">
              <a:buNone/>
            </a:pPr>
            <a:r>
              <a:rPr lang="en-US" dirty="0"/>
              <a:t>Addressed to pupils aged 12 – 18/21 years</a:t>
            </a:r>
          </a:p>
          <a:p>
            <a:pPr marL="0" indent="0" algn="ctr">
              <a:buNone/>
            </a:pPr>
            <a:r>
              <a:rPr lang="en-US" dirty="0"/>
              <a:t>8 classes</a:t>
            </a:r>
          </a:p>
          <a:p>
            <a:pPr marL="0" indent="0">
              <a:buNone/>
            </a:pPr>
            <a:r>
              <a:rPr lang="en-US" sz="2800" dirty="0"/>
              <a:t>capabilities</a:t>
            </a:r>
          </a:p>
        </p:txBody>
      </p:sp>
    </p:spTree>
    <p:extLst>
      <p:ext uri="{BB962C8B-B14F-4D97-AF65-F5344CB8AC3E}">
        <p14:creationId xmlns:p14="http://schemas.microsoft.com/office/powerpoint/2010/main" val="36355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253C6-E5AC-4793-A47E-D0109BB69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/>
              <a:t>Principles and values of the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0545F-B555-40B5-B70E-448C51D56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Education for all in an organized, safe, warm and stimulating environment</a:t>
            </a:r>
          </a:p>
          <a:p>
            <a:r>
              <a:rPr lang="en-US" sz="2800" dirty="0"/>
              <a:t>Individually learning experiences and programs</a:t>
            </a:r>
          </a:p>
          <a:p>
            <a:r>
              <a:rPr lang="en-US" sz="2800" dirty="0"/>
              <a:t>High and realistic expectation</a:t>
            </a:r>
          </a:p>
          <a:p>
            <a:r>
              <a:rPr lang="en-US" sz="2800" dirty="0"/>
              <a:t>Opportunities for creativity</a:t>
            </a:r>
          </a:p>
        </p:txBody>
      </p:sp>
    </p:spTree>
    <p:extLst>
      <p:ext uri="{BB962C8B-B14F-4D97-AF65-F5344CB8AC3E}">
        <p14:creationId xmlns:p14="http://schemas.microsoft.com/office/powerpoint/2010/main" val="176459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E3EBC-9A75-4AE5-A413-5051F076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5FEE9-7AC1-4082-9316-8A7877FF1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Acceptance and respect for the uniqueness of each student</a:t>
            </a:r>
          </a:p>
          <a:p>
            <a:r>
              <a:rPr lang="en-US" sz="2800" dirty="0"/>
              <a:t>Through cooperative work, acceptance, respect, participation, mutual understanding among staff, parents and students</a:t>
            </a:r>
          </a:p>
          <a:p>
            <a:r>
              <a:rPr lang="en-US" sz="2800" dirty="0"/>
              <a:t>Achieve the maximum</a:t>
            </a:r>
          </a:p>
          <a:p>
            <a:r>
              <a:rPr lang="en-US" sz="2800" dirty="0"/>
              <a:t>As part of the community</a:t>
            </a:r>
          </a:p>
        </p:txBody>
      </p:sp>
    </p:spTree>
    <p:extLst>
      <p:ext uri="{BB962C8B-B14F-4D97-AF65-F5344CB8AC3E}">
        <p14:creationId xmlns:p14="http://schemas.microsoft.com/office/powerpoint/2010/main" val="272754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5AB04-809A-40C3-A004-5FF4C1506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 every pupil to feel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379AB-5EB5-458C-888F-B9593C62E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am healthy</a:t>
            </a:r>
          </a:p>
          <a:p>
            <a:r>
              <a:rPr lang="en-US" dirty="0"/>
              <a:t>I am safe</a:t>
            </a:r>
          </a:p>
          <a:p>
            <a:r>
              <a:rPr lang="en-US" dirty="0"/>
              <a:t>I am alive and happy</a:t>
            </a:r>
          </a:p>
          <a:p>
            <a:r>
              <a:rPr lang="en-US" dirty="0"/>
              <a:t>I am learning and achieving</a:t>
            </a:r>
          </a:p>
          <a:p>
            <a:r>
              <a:rPr lang="en-US" dirty="0"/>
              <a:t>I am positively and actively involved</a:t>
            </a:r>
          </a:p>
          <a:p>
            <a:r>
              <a:rPr lang="en-US" dirty="0"/>
              <a:t>I am welcomed to the team</a:t>
            </a:r>
          </a:p>
          <a:p>
            <a:r>
              <a:rPr lang="en-US" dirty="0"/>
              <a:t>I am part of the community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49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684</TotalTime>
  <Words>408</Words>
  <Application>Microsoft Office PowerPoint</Application>
  <PresentationFormat>Widescreen</PresentationFormat>
  <Paragraphs>99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Gill Sans MT</vt:lpstr>
      <vt:lpstr>Gallery</vt:lpstr>
      <vt:lpstr>“AGIOS spYridonas” SPECIAL SCHOOL </vt:lpstr>
      <vt:lpstr>Population </vt:lpstr>
      <vt:lpstr>students</vt:lpstr>
      <vt:lpstr>Main purpose</vt:lpstr>
      <vt:lpstr>District committee of special educational needs</vt:lpstr>
      <vt:lpstr>Saint spyridonas</vt:lpstr>
      <vt:lpstr>Principles and values of the school</vt:lpstr>
      <vt:lpstr>VISION</vt:lpstr>
      <vt:lpstr>We want every pupil to feel</vt:lpstr>
      <vt:lpstr>STAFF</vt:lpstr>
      <vt:lpstr>Educational staff</vt:lpstr>
      <vt:lpstr>therapists</vt:lpstr>
      <vt:lpstr>Support and coordination services</vt:lpstr>
      <vt:lpstr>Expansion of the program with activities in the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Expansion of the program with activities outside of the school</vt:lpstr>
      <vt:lpstr>Athletic truck and field athletic (special Olympics)</vt:lpstr>
      <vt:lpstr>hydrotherapy</vt:lpstr>
      <vt:lpstr>Swimming </vt:lpstr>
      <vt:lpstr>Floorball</vt:lpstr>
      <vt:lpstr>Partial attendance in technical schools </vt:lpstr>
      <vt:lpstr>Partial attendance in music school </vt:lpstr>
      <vt:lpstr>My town</vt:lpstr>
      <vt:lpstr>Social and recreational activities (visits, excursions, recreational events inside and outside school</vt:lpstr>
      <vt:lpstr>Cooperation with elementary and high schools</vt:lpstr>
      <vt:lpstr>Employment/work experiences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“APOSTOLOS LOUCAS” SPECIAL SCHOOL </dc:title>
  <dc:creator>Αντιγόνη Μιχαήλ</dc:creator>
  <cp:lastModifiedBy>Teacher</cp:lastModifiedBy>
  <cp:revision>16</cp:revision>
  <dcterms:created xsi:type="dcterms:W3CDTF">2021-10-16T14:48:47Z</dcterms:created>
  <dcterms:modified xsi:type="dcterms:W3CDTF">2025-01-09T09:10:10Z</dcterms:modified>
</cp:coreProperties>
</file>